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jpeg" ContentType="image/jpeg"/>
  <Override PartName="/ppt/media/image1.png" ContentType="image/png"/>
  <Override PartName="/ppt/media/image2.jpeg" ContentType="image/jpeg"/>
  <Override PartName="/ppt/media/image3.png" ContentType="image/png"/>
  <Override PartName="/ppt/media/image10.jpeg" ContentType="image/jpeg"/>
  <Override PartName="/ppt/media/image4.jpeg" ContentType="image/jpeg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24384000" cy="1371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2FA3FDE-B942-4802-ABC1-A51A91E52A0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What’s one of the major obstacles for large organisations?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They’re slow to adapt to change.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have chosen to work on a project for The Red Cross,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because the influx of migrants has given them a lot of work to do.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They are looking for a tool which can raise the motivation of their members, and also allow them to become more responsive to social change.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So, what have we created ?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1. a per2per platform where volunteers can instantly help people in need. And applied gamification for the volunteers.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- 2. Made it possible to take action based on the real time demand and deploy resources accordingly. Real time demand is the feedback!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- 3. A platform for volunteers and people in need to connect and exchange experiences.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really hope this have created some value for the red cross. Thank you!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spent hours planning and utilized Design Thinking to create personas that would represent people engaged with the Red Cross.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Out of all this, we identified two goals that would be highly beneficial for the Red Cross to reach: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Volunteers should be encouraged to exchange knowledge and info between each other.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The Red Cross wants to improve their planning, by receiving more feedback.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have of course created a prototype for this. Here it is: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If people need similar help — will be connected in app — discuss &amp; exchange experiences. </a:t>
            </a: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This applies to Volunteers as well - Thus helping in same location gets connected.</a:t>
            </a: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(could also be based same interest, event, experience.)</a:t>
            </a: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When demand — high in an area — specific thing —&gt; events is created automatically.</a:t>
            </a: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No need for planning before help is sent.</a:t>
            </a:r>
            <a:endParaRPr b="0" lang="en-US" sz="2000" spc="-1" strike="noStrike">
              <a:latin typeface="Arial"/>
            </a:endParaRPr>
          </a:p>
          <a:p>
            <a:pPr marL="268560" indent="-2682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2000" spc="-1" strike="noStrike">
                <a:latin typeface="Arial"/>
              </a:rPr>
              <a:t>Event develops as demand changes. (Data learning). - Up to date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here’s the Mockups - how it would look - All the communication &amp; information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 provide value for user -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Organisational dashboard view - admin events, add. Send interactive forms to users and volunteers for more feedback.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analyse data.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/>
          </p:nvPr>
        </p:nvSpPr>
        <p:spPr>
          <a:xfrm>
            <a:off x="11959200" y="13080960"/>
            <a:ext cx="452880" cy="4694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5000" spc="-1" strike="noStrike">
                <a:solidFill>
                  <a:srgbClr val="ffffff"/>
                </a:solidFill>
                <a:latin typeface="Helvetica Light"/>
              </a:rPr>
              <a:t>Click to edit the title text format</a:t>
            </a:r>
            <a:endParaRPr b="0" lang="en-US" sz="50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200" spc="-1" strike="noStrike">
                <a:solidFill>
                  <a:srgbClr val="ffffff"/>
                </a:solidFill>
                <a:latin typeface="Helvetica Light"/>
              </a:rPr>
              <a:t>Click to edit the outline text format</a:t>
            </a:r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200" spc="-1" strike="noStrike">
                <a:solidFill>
                  <a:srgbClr val="ffffff"/>
                </a:solidFill>
                <a:latin typeface="Helvetica Light"/>
              </a:rPr>
              <a:t>Second Outline Level</a:t>
            </a:r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5200" spc="-1" strike="noStrike">
                <a:solidFill>
                  <a:srgbClr val="ffffff"/>
                </a:solidFill>
                <a:latin typeface="Helvetica Light"/>
              </a:rPr>
              <a:t>Third Outline Level</a:t>
            </a:r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5200" spc="-1" strike="noStrike">
                <a:solidFill>
                  <a:srgbClr val="ffffff"/>
                </a:solidFill>
                <a:latin typeface="Helvetica Light"/>
              </a:rPr>
              <a:t>Fourth Outline Level</a:t>
            </a:r>
            <a:endParaRPr b="0" lang="en-US" sz="5200" spc="-1" strike="noStrike">
              <a:solidFill>
                <a:srgbClr val="ffffff"/>
              </a:solidFill>
              <a:latin typeface="Helvetica Ligh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Helvetica Ligh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Helvetica Ligh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Helvetica Ligh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Helvetica Ligh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Helvetica Ligh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Helvetica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8040" y="2298600"/>
            <a:ext cx="20827800" cy="464796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en-US" sz="112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Title Text</a:t>
            </a:r>
            <a:endParaRPr b="0" lang="en-US" sz="11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778040" y="7074000"/>
            <a:ext cx="20827800" cy="158724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Body Level One</a:t>
            </a:r>
            <a:endParaRPr b="0" lang="en-US" sz="4400" spc="-1" strike="noStrike">
              <a:solidFill>
                <a:srgbClr val="ffffff"/>
              </a:solidFill>
              <a:latin typeface="Helvetica Light"/>
            </a:endParaRPr>
          </a:p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Body Level Two</a:t>
            </a:r>
            <a:endParaRPr b="0" lang="en-US" sz="4400" spc="-1" strike="noStrike">
              <a:solidFill>
                <a:srgbClr val="ffffff"/>
              </a:solidFill>
              <a:latin typeface="Helvetica Light"/>
            </a:endParaRPr>
          </a:p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Body Level Three</a:t>
            </a:r>
            <a:endParaRPr b="0" lang="en-US" sz="4400" spc="-1" strike="noStrike">
              <a:solidFill>
                <a:srgbClr val="ffffff"/>
              </a:solidFill>
              <a:latin typeface="Helvetica Light"/>
            </a:endParaRPr>
          </a:p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Body Level Four</a:t>
            </a:r>
            <a:endParaRPr b="0" lang="en-US" sz="4400" spc="-1" strike="noStrike">
              <a:solidFill>
                <a:srgbClr val="ffffff"/>
              </a:solidFill>
              <a:latin typeface="Helvetica Light"/>
            </a:endParaRPr>
          </a:p>
          <a:p>
            <a:pPr algn="ctr"/>
            <a:r>
              <a:rPr b="0" lang="en-US" sz="4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Body Level Five</a:t>
            </a:r>
            <a:endParaRPr b="0" lang="en-US" sz="44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11959200" y="13080960"/>
            <a:ext cx="452880" cy="46944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1066040" y="6426360"/>
            <a:ext cx="463824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The Red Cross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84" name="cross.png" descr=""/>
          <p:cNvPicPr/>
          <p:nvPr/>
        </p:nvPicPr>
        <p:blipFill>
          <a:blip r:embed="rId1"/>
          <a:stretch/>
        </p:blipFill>
        <p:spPr>
          <a:xfrm>
            <a:off x="8906760" y="5947560"/>
            <a:ext cx="2732040" cy="18205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0653120" y="1389960"/>
            <a:ext cx="307764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PROCESS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86" name="IMG_20161202_212928-filtered.jpeg" descr=""/>
          <p:cNvPicPr/>
          <p:nvPr/>
        </p:nvPicPr>
        <p:blipFill>
          <a:blip r:embed="rId1"/>
          <a:srcRect l="21319" t="3639" r="17168" b="0"/>
          <a:stretch/>
        </p:blipFill>
        <p:spPr>
          <a:xfrm>
            <a:off x="1512000" y="2860920"/>
            <a:ext cx="6766200" cy="794880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1512360" y="2860920"/>
            <a:ext cx="6766200" cy="7993440"/>
          </a:xfrm>
          <a:prstGeom prst="rect">
            <a:avLst/>
          </a:prstGeom>
          <a:blipFill>
            <a:blip r:embed="rId2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1cg7bqxp024-sylwia-bartyzel.jpg" descr=""/>
          <p:cNvPicPr/>
          <p:nvPr/>
        </p:nvPicPr>
        <p:blipFill>
          <a:blip r:embed="rId3"/>
          <a:srcRect l="35492" t="2338" r="10715" b="2338"/>
          <a:stretch/>
        </p:blipFill>
        <p:spPr>
          <a:xfrm>
            <a:off x="16105320" y="2860920"/>
            <a:ext cx="6766200" cy="799344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3672000" y="11475000"/>
            <a:ext cx="244656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1. Personas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10412280" y="11475000"/>
            <a:ext cx="355896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2. Problem Areas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8609480" y="11475000"/>
            <a:ext cx="175788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3. Goals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2" name="IMG_20161202_212928-filtered.jpeg" descr=""/>
          <p:cNvPicPr/>
          <p:nvPr/>
        </p:nvPicPr>
        <p:blipFill>
          <a:blip r:embed="rId4"/>
          <a:srcRect l="21319" t="3639" r="17168" b="0"/>
          <a:stretch/>
        </p:blipFill>
        <p:spPr>
          <a:xfrm>
            <a:off x="8789760" y="2816280"/>
            <a:ext cx="6804000" cy="7993440"/>
          </a:xfrm>
          <a:prstGeom prst="rect">
            <a:avLst/>
          </a:prstGeom>
          <a:ln w="12600">
            <a:noFill/>
          </a:ln>
        </p:spPr>
      </p:pic>
      <p:pic>
        <p:nvPicPr>
          <p:cNvPr id="93" name="pasted-image-filtered.png" descr=""/>
          <p:cNvPicPr/>
          <p:nvPr/>
        </p:nvPicPr>
        <p:blipFill>
          <a:blip r:embed="rId5"/>
          <a:srcRect l="26699" t="0" r="26699" b="14560"/>
          <a:stretch/>
        </p:blipFill>
        <p:spPr>
          <a:xfrm>
            <a:off x="1487880" y="2754720"/>
            <a:ext cx="6825600" cy="81165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054520" y="4274280"/>
            <a:ext cx="227448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GOALS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1570040" y="6426360"/>
            <a:ext cx="124344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-202320" y="5910840"/>
            <a:ext cx="23748840" cy="229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marL="844200" indent="-843840">
              <a:lnSpc>
                <a:spcPct val="100000"/>
              </a:lnSpc>
              <a:buClr>
                <a:srgbClr val="a6aaa8"/>
              </a:buClr>
              <a:buFont typeface="StarSymbol"/>
              <a:buAutoNum type="arabicPeriod"/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Volunteers should be encouraged to exchange knowledge with each other.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2. The Red Cross wants to improve their planning, with more feedback.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197440" y="6426360"/>
            <a:ext cx="198936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Demo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689120" y="355680"/>
            <a:ext cx="21005280" cy="2285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12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Further Development</a:t>
            </a:r>
            <a:endParaRPr b="0" lang="en-US" sz="11200" spc="-1" strike="noStrike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689120" y="3149640"/>
            <a:ext cx="21005280" cy="9295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173560" y="1389960"/>
            <a:ext cx="1403676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FURTHER DEVELOPMENTS - Communication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01" name="World-map-white-and-red-2.jpg" descr=""/>
          <p:cNvPicPr/>
          <p:nvPr/>
        </p:nvPicPr>
        <p:blipFill>
          <a:blip r:embed="rId1"/>
          <a:stretch/>
        </p:blipFill>
        <p:spPr>
          <a:xfrm>
            <a:off x="1135440" y="2661120"/>
            <a:ext cx="14810760" cy="9935640"/>
          </a:xfrm>
          <a:prstGeom prst="rect">
            <a:avLst/>
          </a:prstGeom>
          <a:ln w="12600"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8982720" y="5824800"/>
            <a:ext cx="256320" cy="25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9096840" y="6072840"/>
            <a:ext cx="256320" cy="25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8807400" y="6072840"/>
            <a:ext cx="256320" cy="25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9230760" y="5824800"/>
            <a:ext cx="256320" cy="25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6"/>
          <p:cNvSpPr/>
          <p:nvPr/>
        </p:nvSpPr>
        <p:spPr>
          <a:xfrm>
            <a:off x="8982720" y="6314760"/>
            <a:ext cx="256320" cy="256320"/>
          </a:xfrm>
          <a:prstGeom prst="ellipse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7"/>
          <p:cNvSpPr/>
          <p:nvPr/>
        </p:nvSpPr>
        <p:spPr>
          <a:xfrm>
            <a:off x="10264680" y="5613480"/>
            <a:ext cx="256320" cy="256320"/>
          </a:xfrm>
          <a:prstGeom prst="ellipse">
            <a:avLst/>
          </a:prstGeom>
          <a:gradFill>
            <a:gsLst>
              <a:gs pos="0">
                <a:srgbClr val="ec0101"/>
              </a:gs>
              <a:gs pos="100000">
                <a:schemeClr val="accent5">
                  <a:hueOff val="247804"/>
                  <a:satOff val="19260"/>
                  <a:lumOff val="-10982"/>
                </a:scheme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8"/>
          <p:cNvSpPr/>
          <p:nvPr/>
        </p:nvSpPr>
        <p:spPr>
          <a:xfrm>
            <a:off x="10264680" y="5317200"/>
            <a:ext cx="256320" cy="256320"/>
          </a:xfrm>
          <a:prstGeom prst="ellipse">
            <a:avLst/>
          </a:prstGeom>
          <a:gradFill>
            <a:gsLst>
              <a:gs pos="0">
                <a:srgbClr val="ec0101"/>
              </a:gs>
              <a:gs pos="100000">
                <a:schemeClr val="accent5">
                  <a:hueOff val="247804"/>
                  <a:satOff val="19260"/>
                  <a:lumOff val="-10982"/>
                </a:scheme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9"/>
          <p:cNvSpPr/>
          <p:nvPr/>
        </p:nvSpPr>
        <p:spPr>
          <a:xfrm>
            <a:off x="10488240" y="5824800"/>
            <a:ext cx="256320" cy="256320"/>
          </a:xfrm>
          <a:prstGeom prst="ellipse">
            <a:avLst/>
          </a:prstGeom>
          <a:gradFill>
            <a:gsLst>
              <a:gs pos="0">
                <a:srgbClr val="ec0101"/>
              </a:gs>
              <a:gs pos="100000">
                <a:schemeClr val="accent5">
                  <a:hueOff val="247804"/>
                  <a:satOff val="19260"/>
                  <a:lumOff val="-10982"/>
                </a:scheme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0"/>
          <p:cNvSpPr/>
          <p:nvPr/>
        </p:nvSpPr>
        <p:spPr>
          <a:xfrm flipV="1">
            <a:off x="9401760" y="5909400"/>
            <a:ext cx="941760" cy="367560"/>
          </a:xfrm>
          <a:prstGeom prst="line">
            <a:avLst/>
          </a:prstGeom>
          <a:ln w="88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11"/>
          <p:cNvSpPr/>
          <p:nvPr/>
        </p:nvSpPr>
        <p:spPr>
          <a:xfrm flipV="1">
            <a:off x="9509400" y="5554800"/>
            <a:ext cx="721440" cy="248400"/>
          </a:xfrm>
          <a:prstGeom prst="line">
            <a:avLst/>
          </a:prstGeom>
          <a:ln w="88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2"/>
          <p:cNvSpPr/>
          <p:nvPr/>
        </p:nvSpPr>
        <p:spPr>
          <a:xfrm>
            <a:off x="9921240" y="5106600"/>
            <a:ext cx="1135080" cy="1135080"/>
          </a:xfrm>
          <a:prstGeom prst="ellipse">
            <a:avLst/>
          </a:prstGeom>
          <a:noFill/>
          <a:ln w="50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3"/>
          <p:cNvSpPr/>
          <p:nvPr/>
        </p:nvSpPr>
        <p:spPr>
          <a:xfrm>
            <a:off x="8543520" y="5528160"/>
            <a:ext cx="1135080" cy="1135080"/>
          </a:xfrm>
          <a:prstGeom prst="ellipse">
            <a:avLst/>
          </a:prstGeom>
          <a:noFill/>
          <a:ln w="50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4"/>
          <p:cNvSpPr/>
          <p:nvPr/>
        </p:nvSpPr>
        <p:spPr>
          <a:xfrm>
            <a:off x="10715400" y="4380480"/>
            <a:ext cx="1650600" cy="812520"/>
          </a:xfrm>
          <a:prstGeom prst="wedgeEllipseCallout">
            <a:avLst>
              <a:gd name="adj1" fmla="val -49385"/>
              <a:gd name="adj2" fmla="val 700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Event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5" name="CustomShape 15"/>
          <p:cNvSpPr/>
          <p:nvPr/>
        </p:nvSpPr>
        <p:spPr>
          <a:xfrm>
            <a:off x="16414560" y="3436560"/>
            <a:ext cx="7206480" cy="741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844200" indent="-843840">
              <a:lnSpc>
                <a:spcPct val="100000"/>
              </a:lnSpc>
              <a:buClr>
                <a:srgbClr val="a6aaa8"/>
              </a:buClr>
              <a:buFont typeface="StarSymbol"/>
              <a:buAutoNum type="arabicPeriod"/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People connected if similar demand or interest -&gt;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Discussion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 marL="844200" indent="-843840">
              <a:lnSpc>
                <a:spcPct val="100000"/>
              </a:lnSpc>
              <a:buClr>
                <a:srgbClr val="a6aaa8"/>
              </a:buClr>
              <a:buFont typeface="StarSymbol"/>
              <a:buAutoNum type="arabicPeriod" startAt="2"/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Events is created automatically.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Machine learning.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Develops as demand changes.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4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4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5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7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after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after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after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173560" y="1389960"/>
            <a:ext cx="1403676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FURTHER DEVELOPMENTS - Communication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2374640" y="6102360"/>
            <a:ext cx="7206480" cy="302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Discussion, other communication &amp; information - in (filterable) Inbox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18" name="3. Inbox.png" descr=""/>
          <p:cNvPicPr/>
          <p:nvPr/>
        </p:nvPicPr>
        <p:blipFill>
          <a:blip r:embed="rId1"/>
          <a:stretch/>
        </p:blipFill>
        <p:spPr>
          <a:xfrm>
            <a:off x="5983920" y="3380400"/>
            <a:ext cx="4762080" cy="8470440"/>
          </a:xfrm>
          <a:prstGeom prst="rect">
            <a:avLst/>
          </a:prstGeom>
          <a:ln w="152280">
            <a:solidFill>
              <a:srgbClr val="53585f"/>
            </a:solidFill>
            <a:miter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424120" y="1389960"/>
            <a:ext cx="1353528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FURTHER DEVELOPMENTS - Value to users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2374640" y="5736600"/>
            <a:ext cx="7206480" cy="3758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- Also,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 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Exclusive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 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Real life achievements.</a:t>
            </a:r>
            <a:endParaRPr b="0" lang="en-US" sz="4800" spc="-1" strike="noStrike">
              <a:latin typeface="Arial"/>
            </a:endParaRPr>
          </a:p>
          <a:p>
            <a:pPr marL="586080" indent="-585720">
              <a:lnSpc>
                <a:spcPct val="100000"/>
              </a:lnSpc>
              <a:buClr>
                <a:srgbClr val="a6aaa8"/>
              </a:buClr>
              <a:buSzPct val="75000"/>
              <a:buFont typeface="StarSymbol"/>
              <a:buChar char="-"/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Feedback &amp; Thanks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Feel Valuable.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Just By helping people.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1" name="9. Activity stats.png" descr=""/>
          <p:cNvPicPr/>
          <p:nvPr/>
        </p:nvPicPr>
        <p:blipFill>
          <a:blip r:embed="rId1"/>
          <a:stretch/>
        </p:blipFill>
        <p:spPr>
          <a:xfrm>
            <a:off x="5983920" y="3380400"/>
            <a:ext cx="4762080" cy="8470440"/>
          </a:xfrm>
          <a:prstGeom prst="rect">
            <a:avLst/>
          </a:prstGeom>
          <a:ln w="152280">
            <a:solidFill>
              <a:srgbClr val="53585f"/>
            </a:solidFill>
            <a:miter/>
          </a:ln>
        </p:spPr>
      </p:pic>
      <p:pic>
        <p:nvPicPr>
          <p:cNvPr id="122" name="WB13-SG002_26099.jpg" descr=""/>
          <p:cNvPicPr/>
          <p:nvPr/>
        </p:nvPicPr>
        <p:blipFill>
          <a:blip r:embed="rId2"/>
          <a:stretch/>
        </p:blipFill>
        <p:spPr>
          <a:xfrm>
            <a:off x="20301480" y="6187680"/>
            <a:ext cx="2855880" cy="28558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4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4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182480" y="1389960"/>
            <a:ext cx="1601928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53585f"/>
                </a:solidFill>
                <a:latin typeface="Helvetica Light"/>
                <a:ea typeface="Helvetica Light"/>
              </a:rPr>
              <a:t>FURTHER DEVELOPMENTS - Admin &amp; Organization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2374640" y="4275360"/>
            <a:ext cx="7221600" cy="668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Organisational dashboard  - Add, edit, view events. Analyze big data.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Send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interactive forms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 to users and volunteers for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more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 </a:t>
            </a:r>
            <a:r>
              <a:rPr b="1" lang="en-US" sz="4800" spc="-1" strike="noStrike">
                <a:solidFill>
                  <a:srgbClr val="a6aaa8"/>
                </a:solidFill>
                <a:latin typeface="Arial"/>
                <a:ea typeface="Arial"/>
              </a:rPr>
              <a:t>feedback</a:t>
            </a:r>
            <a:r>
              <a:rPr b="0" lang="en-US" sz="4800" spc="-1" strike="noStrike">
                <a:solidFill>
                  <a:srgbClr val="a6aaa8"/>
                </a:solidFill>
                <a:latin typeface="Helvetica Light"/>
                <a:ea typeface="Helvetica Light"/>
              </a:rPr>
              <a:t>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4421160" y="7107120"/>
            <a:ext cx="7206480" cy="1016640"/>
          </a:xfrm>
          <a:prstGeom prst="rect">
            <a:avLst/>
          </a:prstGeom>
          <a:solidFill>
            <a:srgbClr val="dcdee0"/>
          </a:solidFill>
          <a:ln w="152280">
            <a:solidFill>
              <a:srgbClr val="53585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&lt;div&gt;EDIT&lt;/div&gt;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LibreOffice/5.4.0.3$Linux_X86_64 LibreOffice_project/40m0$Build-3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